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774" r:id="rId2"/>
    <p:sldId id="684" r:id="rId3"/>
    <p:sldId id="764" r:id="rId4"/>
    <p:sldId id="765" r:id="rId5"/>
    <p:sldId id="763" r:id="rId6"/>
    <p:sldId id="766" r:id="rId7"/>
    <p:sldId id="768" r:id="rId8"/>
    <p:sldId id="769" r:id="rId9"/>
    <p:sldId id="770" r:id="rId10"/>
    <p:sldId id="777" r:id="rId11"/>
    <p:sldId id="773" r:id="rId12"/>
    <p:sldId id="775" r:id="rId13"/>
    <p:sldId id="776" r:id="rId14"/>
    <p:sldId id="771" r:id="rId15"/>
    <p:sldId id="772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d Kwartler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4" autoAdjust="0"/>
    <p:restoredTop sz="91565" autoAdjust="0"/>
  </p:normalViewPr>
  <p:slideViewPr>
    <p:cSldViewPr snapToGrid="0">
      <p:cViewPr varScale="1">
        <p:scale>
          <a:sx n="78" d="100"/>
          <a:sy n="78" d="100"/>
        </p:scale>
        <p:origin x="1622" y="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FD0FE-09BE-46F1-9EDE-80E6995C43DA}" type="datetime1">
              <a:rPr lang="en-US" smtClean="0"/>
              <a:t>3/8/2022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46173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82BF-CDED-4E71-9A97-D34D69B5C73C}" type="datetime1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2"/>
            <a:ext cx="1971675" cy="448759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47488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82F4F-DC96-40EB-B2FC-3E866670F9FD}" type="datetime1">
              <a:rPr lang="en-US" smtClean="0"/>
              <a:t>3/8/2022</a:t>
            </a:fld>
            <a:endParaRPr lang="en-US"/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31C3C-2E46-4268-AA5E-C8492D6A241E}" type="datetime1">
              <a:rPr lang="en-US" smtClean="0"/>
              <a:t>3/8/2022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F6055-F9D0-4FEA-9A99-6A65AEF2CD6F}" type="datetime1">
              <a:rPr lang="en-US" smtClean="0"/>
              <a:t>3/8/2022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42478-7422-4812-BD35-23EB29DD2B5A}" type="datetime1">
              <a:rPr lang="en-US" smtClean="0"/>
              <a:t>3/8/2022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2E4B9-2E40-496C-87DA-755E6D497752}" type="datetime1">
              <a:rPr lang="en-US" smtClean="0"/>
              <a:t>3/8/2022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D1FC1-89CF-4BEA-A130-8D0900088DC3}" type="datetime1">
              <a:rPr lang="en-US" smtClean="0"/>
              <a:t>3/8/2022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B1A3A-0130-4AD6-801A-28A2EC6EAAB9}" type="datetime1">
              <a:rPr lang="en-US" smtClean="0"/>
              <a:t>3/8/2022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461420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460142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89CF4-38AB-459D-B9C2-82CB7152A1ED}" type="datetime1">
              <a:rPr lang="en-US" smtClean="0"/>
              <a:t>3/8/2022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451572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6"/>
            <a:ext cx="2949178" cy="447778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6D4CA-38B3-4AB7-BDA4-0B16969065FA}" type="datetime1">
              <a:rPr lang="en-US" smtClean="0"/>
              <a:t>3/8/2022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77B83-F60F-4559-8AAB-545A5D87202E}" type="datetime1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3895CA-71D0-DF4B-B626-9B2FE1FA1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887BF-26EE-42D8-B3E4-D98A5F8641DC}" type="datetime1">
              <a:rPr lang="en-US" smtClean="0"/>
              <a:t>3/8/2022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7AA5BC-C8FA-504C-B586-2615A46B4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302FB9-93EE-5B42-B1EF-6F7D09C826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3C971B-AE66-2847-8DC5-32B4958DD2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6" name="Picture 2" descr="Image result for going back meme">
            <a:extLst>
              <a:ext uri="{FF2B5EF4-FFF2-40B4-BE49-F238E27FC236}">
                <a16:creationId xmlns:a16="http://schemas.microsoft.com/office/drawing/2014/main" id="{8BFA0F2F-2675-1041-A8D6-0F20C84C0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2213" y="1670797"/>
            <a:ext cx="4219575" cy="354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EC535D-09DD-EB4A-9979-6BA8C34A7476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FF31A1B-5EED-7544-AA6A-A47D177DD7EA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84471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4F7497-8E16-F84E-8BBC-6A9C87CE4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116C8-7691-471D-A6CD-1A95B92A3B2D}" type="datetime1">
              <a:rPr lang="en-US" smtClean="0"/>
              <a:t>3/8/2022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808A24-B4C3-E24C-9280-B7C2F0476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</a:t>
            </a:r>
            <a:r>
              <a:rPr lang="en-US" dirty="0" err="1"/>
              <a:t>C_Dendrograms_WordNetworks.R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5328A8-207A-4C49-B3AB-34A18EED17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5872D3-60F3-2B44-AAB5-A80B0567A3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118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591EF9-DE52-2A4A-BBBB-E8745639A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D945F-D082-4DB3-9AF1-4175A2129F01}" type="datetime1">
              <a:rPr lang="en-US" smtClean="0"/>
              <a:t>3/8/2022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098A0C-A687-7449-9294-6B391BCA3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as association networks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82ACC7-981D-1645-AF02-2780AEE624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6D04AA-A169-D342-A433-B7C8FAFA19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4C77BE-CBF2-2940-8276-D11C7CC96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000" y="2159000"/>
            <a:ext cx="2540000" cy="254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D8AE7E9-AF5D-8349-89EB-1800BEB3F417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EDF6B2-4C70-AE4B-A493-1241E5705350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6370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B01ACE-38F6-3240-A4E7-103CE893B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15F9B-AB18-4EF0-B234-D8A2A3E6DD6B}" type="datetime1">
              <a:rPr lang="en-US" smtClean="0"/>
              <a:t>3/8/2022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12A64B0-ABEF-7C42-90F5-3B8D9B5A0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Networks…for people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7E5434-6A7C-F144-BE80-5BA51B4E9C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8A53EC-FD71-7449-8238-9EC97C9212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ED8FD4-B2D5-2944-83E9-B7C70A2D3986}"/>
              </a:ext>
            </a:extLst>
          </p:cNvPr>
          <p:cNvSpPr txBox="1"/>
          <p:nvPr/>
        </p:nvSpPr>
        <p:spPr>
          <a:xfrm>
            <a:off x="512380" y="1257308"/>
            <a:ext cx="8119241" cy="33855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Social network analysis is a distinct line of study, but can be applied to word “association”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55B3EE0-0EC6-6B4D-9B87-10ECF341053C}"/>
              </a:ext>
            </a:extLst>
          </p:cNvPr>
          <p:cNvSpPr/>
          <p:nvPr/>
        </p:nvSpPr>
        <p:spPr>
          <a:xfrm>
            <a:off x="914400" y="188258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Tom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A2BE3A6-EE19-FC48-874D-EB41BD9A3C7F}"/>
              </a:ext>
            </a:extLst>
          </p:cNvPr>
          <p:cNvSpPr/>
          <p:nvPr/>
        </p:nvSpPr>
        <p:spPr>
          <a:xfrm>
            <a:off x="959224" y="3473823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Sue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854BB73-D047-4748-B543-216CF25FCCF8}"/>
              </a:ext>
            </a:extLst>
          </p:cNvPr>
          <p:cNvSpPr/>
          <p:nvPr/>
        </p:nvSpPr>
        <p:spPr>
          <a:xfrm>
            <a:off x="2613212" y="2317376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Jim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CC1CACC-1F7A-634B-B31D-BC36E7AE9C9F}"/>
              </a:ext>
            </a:extLst>
          </p:cNvPr>
          <p:cNvSpPr/>
          <p:nvPr/>
        </p:nvSpPr>
        <p:spPr>
          <a:xfrm>
            <a:off x="3608294" y="350071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Jen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04BE95D-FEBC-984F-81F8-D7CBD3199B1C}"/>
              </a:ext>
            </a:extLst>
          </p:cNvPr>
          <p:cNvCxnSpPr>
            <a:cxnSpLocks/>
            <a:stCxn id="7" idx="6"/>
            <a:endCxn id="9" idx="1"/>
          </p:cNvCxnSpPr>
          <p:nvPr/>
        </p:nvCxnSpPr>
        <p:spPr>
          <a:xfrm>
            <a:off x="1573306" y="2212041"/>
            <a:ext cx="1136401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EAAE262-9695-BF48-AEC2-C72DC0762668}"/>
              </a:ext>
            </a:extLst>
          </p:cNvPr>
          <p:cNvCxnSpPr>
            <a:cxnSpLocks/>
            <a:stCxn id="8" idx="7"/>
            <a:endCxn id="9" idx="3"/>
          </p:cNvCxnSpPr>
          <p:nvPr/>
        </p:nvCxnSpPr>
        <p:spPr>
          <a:xfrm flipV="1">
            <a:off x="1521635" y="2879787"/>
            <a:ext cx="1188072" cy="6905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B2C6694-6C1E-3744-8F18-5430EC50E73E}"/>
              </a:ext>
            </a:extLst>
          </p:cNvPr>
          <p:cNvCxnSpPr>
            <a:cxnSpLocks/>
            <a:stCxn id="10" idx="0"/>
            <a:endCxn id="9" idx="5"/>
          </p:cNvCxnSpPr>
          <p:nvPr/>
        </p:nvCxnSpPr>
        <p:spPr>
          <a:xfrm flipH="1" flipV="1">
            <a:off x="3175623" y="2879787"/>
            <a:ext cx="762124" cy="6209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AF915B3-E470-1C40-B927-75FA698A7B84}"/>
              </a:ext>
            </a:extLst>
          </p:cNvPr>
          <p:cNvCxnSpPr>
            <a:cxnSpLocks/>
            <a:stCxn id="8" idx="6"/>
            <a:endCxn id="10" idx="2"/>
          </p:cNvCxnSpPr>
          <p:nvPr/>
        </p:nvCxnSpPr>
        <p:spPr>
          <a:xfrm>
            <a:off x="1618130" y="3803276"/>
            <a:ext cx="1990164" cy="268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7E59BD1-1D13-A743-8CAC-3655C3CAAD9B}"/>
              </a:ext>
            </a:extLst>
          </p:cNvPr>
          <p:cNvCxnSpPr>
            <a:cxnSpLocks/>
          </p:cNvCxnSpPr>
          <p:nvPr/>
        </p:nvCxnSpPr>
        <p:spPr>
          <a:xfrm>
            <a:off x="5679142" y="1992112"/>
            <a:ext cx="1136401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85B2F9A2-0A56-514C-BFF7-7DEDCDDF3CE7}"/>
              </a:ext>
            </a:extLst>
          </p:cNvPr>
          <p:cNvSpPr/>
          <p:nvPr/>
        </p:nvSpPr>
        <p:spPr>
          <a:xfrm>
            <a:off x="5917889" y="3088342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F3E892-98A2-3747-812D-B129218F6E34}"/>
              </a:ext>
            </a:extLst>
          </p:cNvPr>
          <p:cNvSpPr txBox="1"/>
          <p:nvPr/>
        </p:nvSpPr>
        <p:spPr>
          <a:xfrm>
            <a:off x="6995325" y="1908361"/>
            <a:ext cx="637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CACA73-5181-5940-A954-C533558B22F0}"/>
              </a:ext>
            </a:extLst>
          </p:cNvPr>
          <p:cNvSpPr txBox="1"/>
          <p:nvPr/>
        </p:nvSpPr>
        <p:spPr>
          <a:xfrm>
            <a:off x="6967817" y="3233129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DDF1D38-5FE6-6548-AB2D-DD91BC6E795E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39A3D6-6893-9D43-A256-D47442564C00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00530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B01ACE-38F6-3240-A4E7-103CE893B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1AE17-1DE3-42D8-A174-7B30AE971D5D}" type="datetime1">
              <a:rPr lang="en-US" smtClean="0"/>
              <a:t>3/8/2022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12A64B0-ABEF-7C42-90F5-3B8D9B5A0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Networks…for words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7E5434-6A7C-F144-BE80-5BA51B4E9C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8A53EC-FD71-7449-8238-9EC97C9212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ED8FD4-B2D5-2944-83E9-B7C70A2D3986}"/>
              </a:ext>
            </a:extLst>
          </p:cNvPr>
          <p:cNvSpPr txBox="1"/>
          <p:nvPr/>
        </p:nvSpPr>
        <p:spPr>
          <a:xfrm>
            <a:off x="512380" y="1303606"/>
            <a:ext cx="8119241" cy="33855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Social network analysis is a distinct line of study, but can be applied to word “association”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55B3EE0-0EC6-6B4D-9B87-10ECF341053C}"/>
              </a:ext>
            </a:extLst>
          </p:cNvPr>
          <p:cNvSpPr/>
          <p:nvPr/>
        </p:nvSpPr>
        <p:spPr>
          <a:xfrm>
            <a:off x="876981" y="188258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A2BE3A6-EE19-FC48-874D-EB41BD9A3C7F}"/>
              </a:ext>
            </a:extLst>
          </p:cNvPr>
          <p:cNvSpPr/>
          <p:nvPr/>
        </p:nvSpPr>
        <p:spPr>
          <a:xfrm>
            <a:off x="959224" y="3473823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854BB73-D047-4748-B543-216CF25FCCF8}"/>
              </a:ext>
            </a:extLst>
          </p:cNvPr>
          <p:cNvSpPr/>
          <p:nvPr/>
        </p:nvSpPr>
        <p:spPr>
          <a:xfrm>
            <a:off x="2613212" y="2317376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CC1CACC-1F7A-634B-B31D-BC36E7AE9C9F}"/>
              </a:ext>
            </a:extLst>
          </p:cNvPr>
          <p:cNvSpPr/>
          <p:nvPr/>
        </p:nvSpPr>
        <p:spPr>
          <a:xfrm>
            <a:off x="3608294" y="350071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04BE95D-FEBC-984F-81F8-D7CBD3199B1C}"/>
              </a:ext>
            </a:extLst>
          </p:cNvPr>
          <p:cNvCxnSpPr>
            <a:cxnSpLocks/>
            <a:stCxn id="7" idx="6"/>
            <a:endCxn id="9" idx="1"/>
          </p:cNvCxnSpPr>
          <p:nvPr/>
        </p:nvCxnSpPr>
        <p:spPr>
          <a:xfrm>
            <a:off x="1535887" y="2212041"/>
            <a:ext cx="1173820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EAAE262-9695-BF48-AEC2-C72DC0762668}"/>
              </a:ext>
            </a:extLst>
          </p:cNvPr>
          <p:cNvCxnSpPr>
            <a:cxnSpLocks/>
            <a:stCxn id="8" idx="7"/>
            <a:endCxn id="9" idx="3"/>
          </p:cNvCxnSpPr>
          <p:nvPr/>
        </p:nvCxnSpPr>
        <p:spPr>
          <a:xfrm flipV="1">
            <a:off x="1521635" y="2879787"/>
            <a:ext cx="1188072" cy="6905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B2C6694-6C1E-3744-8F18-5430EC50E73E}"/>
              </a:ext>
            </a:extLst>
          </p:cNvPr>
          <p:cNvCxnSpPr>
            <a:cxnSpLocks/>
            <a:stCxn id="10" idx="0"/>
            <a:endCxn id="9" idx="5"/>
          </p:cNvCxnSpPr>
          <p:nvPr/>
        </p:nvCxnSpPr>
        <p:spPr>
          <a:xfrm flipH="1" flipV="1">
            <a:off x="3175623" y="2879787"/>
            <a:ext cx="762124" cy="6209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AF915B3-E470-1C40-B927-75FA698A7B84}"/>
              </a:ext>
            </a:extLst>
          </p:cNvPr>
          <p:cNvCxnSpPr>
            <a:cxnSpLocks/>
            <a:stCxn id="8" idx="6"/>
            <a:endCxn id="10" idx="2"/>
          </p:cNvCxnSpPr>
          <p:nvPr/>
        </p:nvCxnSpPr>
        <p:spPr>
          <a:xfrm>
            <a:off x="1618130" y="3803276"/>
            <a:ext cx="1990164" cy="268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7E59BD1-1D13-A743-8CAC-3655C3CAAD9B}"/>
              </a:ext>
            </a:extLst>
          </p:cNvPr>
          <p:cNvCxnSpPr>
            <a:cxnSpLocks/>
          </p:cNvCxnSpPr>
          <p:nvPr/>
        </p:nvCxnSpPr>
        <p:spPr>
          <a:xfrm>
            <a:off x="5679142" y="1992112"/>
            <a:ext cx="1136401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85B2F9A2-0A56-514C-BFF7-7DEDCDDF3CE7}"/>
              </a:ext>
            </a:extLst>
          </p:cNvPr>
          <p:cNvSpPr/>
          <p:nvPr/>
        </p:nvSpPr>
        <p:spPr>
          <a:xfrm>
            <a:off x="5917889" y="3088342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F3E892-98A2-3747-812D-B129218F6E34}"/>
              </a:ext>
            </a:extLst>
          </p:cNvPr>
          <p:cNvSpPr txBox="1"/>
          <p:nvPr/>
        </p:nvSpPr>
        <p:spPr>
          <a:xfrm>
            <a:off x="6995325" y="1908361"/>
            <a:ext cx="637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CACA73-5181-5940-A954-C533558B22F0}"/>
              </a:ext>
            </a:extLst>
          </p:cNvPr>
          <p:cNvSpPr txBox="1"/>
          <p:nvPr/>
        </p:nvSpPr>
        <p:spPr>
          <a:xfrm>
            <a:off x="6967817" y="3233129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13787-2FC1-104F-BB12-5A00CBD7EC55}"/>
              </a:ext>
            </a:extLst>
          </p:cNvPr>
          <p:cNvSpPr txBox="1"/>
          <p:nvPr/>
        </p:nvSpPr>
        <p:spPr>
          <a:xfrm>
            <a:off x="800714" y="2042764"/>
            <a:ext cx="8114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London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845E9B-7F54-7645-8ECA-11DF37308805}"/>
              </a:ext>
            </a:extLst>
          </p:cNvPr>
          <p:cNvSpPr txBox="1"/>
          <p:nvPr/>
        </p:nvSpPr>
        <p:spPr>
          <a:xfrm>
            <a:off x="2096114" y="2455208"/>
            <a:ext cx="1565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British Airways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B52554-4514-134F-BA31-935744FE105B}"/>
              </a:ext>
            </a:extLst>
          </p:cNvPr>
          <p:cNvSpPr txBox="1"/>
          <p:nvPr/>
        </p:nvSpPr>
        <p:spPr>
          <a:xfrm>
            <a:off x="3593219" y="3656479"/>
            <a:ext cx="726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AleTrail</a:t>
            </a:r>
            <a:endParaRPr lang="en-US" sz="1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050EDD-A3E5-4549-8359-C95339931C14}"/>
              </a:ext>
            </a:extLst>
          </p:cNvPr>
          <p:cNvSpPr txBox="1"/>
          <p:nvPr/>
        </p:nvSpPr>
        <p:spPr>
          <a:xfrm>
            <a:off x="971043" y="3616138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Beer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BB23F69-A342-3E43-85F0-778F571A795F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FC31395-91AD-324F-A0CB-9848A0F8F6A5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4457192-403C-1946-AEC4-F1C0F3FB3FE7}"/>
              </a:ext>
            </a:extLst>
          </p:cNvPr>
          <p:cNvCxnSpPr/>
          <p:nvPr/>
        </p:nvCxnSpPr>
        <p:spPr>
          <a:xfrm>
            <a:off x="6950763" y="67022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0281846-063F-FB4E-ADB3-C59DBEC1E806}"/>
              </a:ext>
            </a:extLst>
          </p:cNvPr>
          <p:cNvCxnSpPr/>
          <p:nvPr/>
        </p:nvCxnSpPr>
        <p:spPr>
          <a:xfrm>
            <a:off x="7229061" y="48171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3694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59B0729-76DE-8A42-9246-9AF492F387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844" r="34091" b="15449"/>
          <a:stretch/>
        </p:blipFill>
        <p:spPr>
          <a:xfrm>
            <a:off x="4708343" y="1504865"/>
            <a:ext cx="3416767" cy="351854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6D46C0-8E38-4AF9-91A2-C689E49D4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64E60-8D78-4E11-B489-159BE884DAF2}" type="datetime1">
              <a:rPr lang="en-US" smtClean="0"/>
              <a:t>3/8/2022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5B1280-9F0B-4734-877D-4543DC21C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Word Networks…Social Network Analysis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1516D7-7888-4F45-A1B0-1C20F6AB89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D2FCAD-13C0-46BA-8BB3-D4DF932DCD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385058" y="1095264"/>
            <a:ext cx="8119241" cy="5847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Always hard to interpret, what terms are associated with the initial string at varying degrees of separation.  i.e. </a:t>
            </a:r>
            <a:r>
              <a:rPr lang="en-US" sz="16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associations of associations</a:t>
            </a:r>
            <a:endParaRPr lang="en-US" sz="1600" kern="1200" dirty="0">
              <a:solidFill>
                <a:prstClr val="white"/>
              </a:solidFill>
              <a:latin typeface="+mj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60AAEE-DC4B-7540-B512-E1CA8BBF95A7}"/>
              </a:ext>
            </a:extLst>
          </p:cNvPr>
          <p:cNvSpPr txBox="1"/>
          <p:nvPr/>
        </p:nvSpPr>
        <p:spPr>
          <a:xfrm>
            <a:off x="376518" y="2823883"/>
            <a:ext cx="4108817" cy="93871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word_associate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assocText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match.string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'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brewdog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', 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stopwords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networkStops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network.plot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T,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cloud.colors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c('black','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darkred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'))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8CE748-F433-1540-BBAB-4563F22B45DF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0EE9F09-222C-3F4C-9D9A-5E807AAB973C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7453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FB9ABB-FAF8-5745-B188-EC7FA454A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E4144-54A2-466B-9E59-B33698192028}" type="datetime1">
              <a:rPr lang="en-US" smtClean="0"/>
              <a:t>3/8/2022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20FF38-7D98-4C4E-9773-7C4A93F59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cloud of Term Associations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566030-292A-6646-92D6-FD64E5CDD4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F891D2-1A45-884C-A15C-7929158F5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889A14-D7CC-974E-8666-BBDFA45E0C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288" t="16118" r="32541" b="17095"/>
          <a:stretch/>
        </p:blipFill>
        <p:spPr>
          <a:xfrm>
            <a:off x="537883" y="1712544"/>
            <a:ext cx="4057266" cy="42007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0AED2B-2416-7C43-A979-7DA99BC7486D}"/>
              </a:ext>
            </a:extLst>
          </p:cNvPr>
          <p:cNvSpPr txBox="1"/>
          <p:nvPr/>
        </p:nvSpPr>
        <p:spPr>
          <a:xfrm>
            <a:off x="512380" y="1129987"/>
            <a:ext cx="8119241" cy="5847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Always hard to interpret, what terms are associated with the initial string at varying degrees of separation.  i.e. </a:t>
            </a:r>
            <a:r>
              <a:rPr lang="en-US" sz="16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associations of associations</a:t>
            </a:r>
            <a:endParaRPr lang="en-US" sz="1600" kern="1200" dirty="0">
              <a:solidFill>
                <a:prstClr val="white"/>
              </a:solidFill>
              <a:latin typeface="+mj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45E60F-CBA2-734C-B843-3384BFCD5FF4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3FA914B-3D96-8A47-AD22-C19CFE690FDE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77CB8D1E-07D1-B740-AF95-B433598E2A30}"/>
              </a:ext>
            </a:extLst>
          </p:cNvPr>
          <p:cNvSpPr/>
          <p:nvPr/>
        </p:nvSpPr>
        <p:spPr>
          <a:xfrm>
            <a:off x="4537276" y="1800276"/>
            <a:ext cx="460672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word_associate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assocText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match.string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= '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brewdog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', 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stopwords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=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networkStops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wordcloud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= T,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cloud.colors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= c('black','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darkred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'))</a:t>
            </a:r>
          </a:p>
        </p:txBody>
      </p:sp>
    </p:spTree>
    <p:extLst>
      <p:ext uri="{BB962C8B-B14F-4D97-AF65-F5344CB8AC3E}">
        <p14:creationId xmlns:p14="http://schemas.microsoft.com/office/powerpoint/2010/main" val="3601021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21CAA-B61C-4224-95D8-231AB2F26739}" type="datetime1">
              <a:rPr lang="en-US" smtClean="0"/>
              <a:t>3/8/2022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BEC10D-BA36-46F0-9B26-B7041C9D73F1}"/>
              </a:ext>
            </a:extLst>
          </p:cNvPr>
          <p:cNvSpPr/>
          <p:nvPr/>
        </p:nvSpPr>
        <p:spPr>
          <a:xfrm>
            <a:off x="2514600" y="2323087"/>
            <a:ext cx="4114800" cy="1920240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defTabSz="457200"/>
            <a:endParaRPr lang="en-US" sz="1000" dirty="0">
              <a:solidFill>
                <a:schemeClr val="tx2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2FAC6F-EF38-48BA-860E-5A21249ABE98}"/>
              </a:ext>
            </a:extLst>
          </p:cNvPr>
          <p:cNvSpPr/>
          <p:nvPr/>
        </p:nvSpPr>
        <p:spPr>
          <a:xfrm>
            <a:off x="2514600" y="195408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Real Rainfall Data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96BC8BFB-0E3D-472B-BA07-1DD44E0CF5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5389741"/>
              </p:ext>
            </p:extLst>
          </p:nvPr>
        </p:nvGraphicFramePr>
        <p:xfrm>
          <a:off x="2686050" y="2538389"/>
          <a:ext cx="3771900" cy="14833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7758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960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/>
                        <a:t>City</a:t>
                      </a:r>
                      <a:endParaRPr lang="en-US" sz="1800" kern="1200" dirty="0">
                        <a:solidFill>
                          <a:srgbClr val="FFFFFF"/>
                        </a:solidFill>
                        <a:latin typeface="+mj-lt"/>
                        <a:ea typeface="+mn-ea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Annual Rainfall (in)</a:t>
                      </a:r>
                      <a:endParaRPr lang="en-US" sz="1800" dirty="0"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Portland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43.5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Boston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43.8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New Orleans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62.7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0" name="Rectangle 39">
            <a:extLst>
              <a:ext uri="{FF2B5EF4-FFF2-40B4-BE49-F238E27FC236}">
                <a16:creationId xmlns:a16="http://schemas.microsoft.com/office/drawing/2014/main" id="{81012F0F-BB26-479E-89B7-89A1CF7DC8BD}"/>
              </a:ext>
            </a:extLst>
          </p:cNvPr>
          <p:cNvSpPr/>
          <p:nvPr/>
        </p:nvSpPr>
        <p:spPr>
          <a:xfrm>
            <a:off x="179917" y="1192740"/>
            <a:ext cx="8784167" cy="29692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Which two are most similar?  What approximate value would “connect” the two?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FC43A6-08E4-9747-83C4-D3F53B887202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DB0A1D4-602C-954F-A3D1-446EEFC1CF98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201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197406C-DFBC-4F87-B64C-5BFAB29DF079}"/>
              </a:ext>
            </a:extLst>
          </p:cNvPr>
          <p:cNvSpPr/>
          <p:nvPr/>
        </p:nvSpPr>
        <p:spPr>
          <a:xfrm>
            <a:off x="2514600" y="1497176"/>
            <a:ext cx="4114800" cy="4381501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</a:pP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E6A673-DE2C-4210-A54A-DC994611B17B}"/>
              </a:ext>
            </a:extLst>
          </p:cNvPr>
          <p:cNvSpPr/>
          <p:nvPr/>
        </p:nvSpPr>
        <p:spPr>
          <a:xfrm>
            <a:off x="2514600" y="112817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Rainfall Data as a Dendrogram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FC863D7-E617-4659-9D8A-5FABFA4A07BF}"/>
              </a:ext>
            </a:extLst>
          </p:cNvPr>
          <p:cNvGrpSpPr/>
          <p:nvPr/>
        </p:nvGrpSpPr>
        <p:grpSpPr>
          <a:xfrm>
            <a:off x="3109509" y="1706449"/>
            <a:ext cx="2924981" cy="3465767"/>
            <a:chOff x="5846529" y="2604459"/>
            <a:chExt cx="2924981" cy="346576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A5D650F-D200-4398-957F-57CC08202615}"/>
                </a:ext>
              </a:extLst>
            </p:cNvPr>
            <p:cNvSpPr txBox="1"/>
            <p:nvPr/>
          </p:nvSpPr>
          <p:spPr>
            <a:xfrm rot="5400000">
              <a:off x="5918018" y="4852106"/>
              <a:ext cx="8275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6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Boston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E8F3D48-AD55-4711-98A2-828AF2F18BB7}"/>
                </a:ext>
              </a:extLst>
            </p:cNvPr>
            <p:cNvSpPr txBox="1"/>
            <p:nvPr/>
          </p:nvSpPr>
          <p:spPr>
            <a:xfrm rot="5400000">
              <a:off x="6823312" y="4924585"/>
              <a:ext cx="95635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6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Portland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AD15AC0-0BF8-4BAC-8A1F-77E63D3E5E5E}"/>
                </a:ext>
              </a:extLst>
            </p:cNvPr>
            <p:cNvSpPr txBox="1"/>
            <p:nvPr/>
          </p:nvSpPr>
          <p:spPr>
            <a:xfrm rot="5400000">
              <a:off x="7918767" y="5217484"/>
              <a:ext cx="13669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600" kern="1200" dirty="0">
                  <a:solidFill>
                    <a:srgbClr val="1C2835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New Orleans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59CF335-AD1C-454F-97A3-11B303409528}"/>
                </a:ext>
              </a:extLst>
            </p:cNvPr>
            <p:cNvCxnSpPr>
              <a:stCxn id="26" idx="1"/>
            </p:cNvCxnSpPr>
            <p:nvPr/>
          </p:nvCxnSpPr>
          <p:spPr>
            <a:xfrm flipV="1">
              <a:off x="6331769" y="3822584"/>
              <a:ext cx="507131" cy="785049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74B7F5C-A0F0-4DA9-B65F-D466B9BF7E2D}"/>
                </a:ext>
              </a:extLst>
            </p:cNvPr>
            <p:cNvCxnSpPr>
              <a:stCxn id="27" idx="1"/>
            </p:cNvCxnSpPr>
            <p:nvPr/>
          </p:nvCxnSpPr>
          <p:spPr>
            <a:xfrm flipH="1" flipV="1">
              <a:off x="6838901" y="3822585"/>
              <a:ext cx="462588" cy="79310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B800819-C322-49A6-80D6-C36B6D86CDE3}"/>
                </a:ext>
              </a:extLst>
            </p:cNvPr>
            <p:cNvCxnSpPr>
              <a:cxnSpLocks/>
              <a:stCxn id="28" idx="1"/>
            </p:cNvCxnSpPr>
            <p:nvPr/>
          </p:nvCxnSpPr>
          <p:spPr>
            <a:xfrm flipH="1" flipV="1">
              <a:off x="7483832" y="2740257"/>
              <a:ext cx="1118401" cy="1963039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EC786E0-4C47-4A43-9B51-E0BFCDC8C628}"/>
                </a:ext>
              </a:extLst>
            </p:cNvPr>
            <p:cNvCxnSpPr/>
            <p:nvPr/>
          </p:nvCxnSpPr>
          <p:spPr>
            <a:xfrm flipV="1">
              <a:off x="6838900" y="2735264"/>
              <a:ext cx="631866" cy="108732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89C0DF-0B8F-4EFD-909E-70EDD00D765D}"/>
                </a:ext>
              </a:extLst>
            </p:cNvPr>
            <p:cNvCxnSpPr/>
            <p:nvPr/>
          </p:nvCxnSpPr>
          <p:spPr>
            <a:xfrm flipV="1">
              <a:off x="5944228" y="2735264"/>
              <a:ext cx="0" cy="1880421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2C0F779-1EF3-45FB-BBE4-336B5AC2B2C0}"/>
                </a:ext>
              </a:extLst>
            </p:cNvPr>
            <p:cNvCxnSpPr/>
            <p:nvPr/>
          </p:nvCxnSpPr>
          <p:spPr>
            <a:xfrm>
              <a:off x="5846529" y="273526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E059EA0-D32B-47D3-A834-27E63151EC4A}"/>
                </a:ext>
              </a:extLst>
            </p:cNvPr>
            <p:cNvCxnSpPr/>
            <p:nvPr/>
          </p:nvCxnSpPr>
          <p:spPr>
            <a:xfrm>
              <a:off x="5846529" y="382845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2CA6445-8623-4C2C-9BE8-9E22F8284B8E}"/>
                </a:ext>
              </a:extLst>
            </p:cNvPr>
            <p:cNvSpPr txBox="1"/>
            <p:nvPr/>
          </p:nvSpPr>
          <p:spPr>
            <a:xfrm>
              <a:off x="5953048" y="3691779"/>
              <a:ext cx="338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44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6FF05DC-D840-4D92-B3CB-395B42AF6689}"/>
                </a:ext>
              </a:extLst>
            </p:cNvPr>
            <p:cNvSpPr txBox="1"/>
            <p:nvPr/>
          </p:nvSpPr>
          <p:spPr>
            <a:xfrm>
              <a:off x="5958588" y="2604459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63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DDE5F1E5-302B-4125-9DFA-549BF3D63329}"/>
              </a:ext>
            </a:extLst>
          </p:cNvPr>
          <p:cNvSpPr txBox="1"/>
          <p:nvPr/>
        </p:nvSpPr>
        <p:spPr>
          <a:xfrm>
            <a:off x="2750451" y="5184987"/>
            <a:ext cx="3643099" cy="58477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defTabSz="457200"/>
            <a:r>
              <a:rPr lang="en-US" sz="1600" kern="1200" dirty="0">
                <a:solidFill>
                  <a:prstClr val="black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Boston &amp; Portland are a cluster at height ~44, losing precision to create the cluster.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BBE70-B03D-4DF6-BB8B-D3AB316932EA}" type="datetime1">
              <a:rPr lang="en-US" smtClean="0"/>
              <a:t>3/8/2022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3</a:t>
            </a:fld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99776E6-1770-CA49-BE18-C5ECFDED6A29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CF060D6-EA36-1E4C-B090-0E50079E8D24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7031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3D1E6-7E13-40FB-85F1-0346CFA92D19}" type="datetime1">
              <a:rPr lang="en-US" smtClean="0"/>
              <a:t>3/8/2022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6488C7-5828-42B9-B9EA-E3E1326F4AA7}"/>
              </a:ext>
            </a:extLst>
          </p:cNvPr>
          <p:cNvSpPr txBox="1"/>
          <p:nvPr/>
        </p:nvSpPr>
        <p:spPr>
          <a:xfrm>
            <a:off x="367030" y="1092365"/>
            <a:ext cx="840994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4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Visualizes hierarchical data.  For text, the frequency distances are calculated to create the </a:t>
            </a:r>
            <a:r>
              <a:rPr lang="en-US" sz="1400" kern="1200" dirty="0" err="1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hc</a:t>
            </a:r>
            <a:r>
              <a:rPr lang="en-US" sz="14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 object.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BEC10D-BA36-46F0-9B26-B7041C9D73F1}"/>
              </a:ext>
            </a:extLst>
          </p:cNvPr>
          <p:cNvSpPr/>
          <p:nvPr/>
        </p:nvSpPr>
        <p:spPr>
          <a:xfrm>
            <a:off x="365760" y="1763402"/>
            <a:ext cx="4114800" cy="3109548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defTabSz="457200"/>
            <a:endParaRPr lang="en-US" sz="1000" dirty="0">
              <a:solidFill>
                <a:schemeClr val="tx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97406C-DFBC-4F87-B64C-5BFAB29DF079}"/>
              </a:ext>
            </a:extLst>
          </p:cNvPr>
          <p:cNvSpPr/>
          <p:nvPr/>
        </p:nvSpPr>
        <p:spPr>
          <a:xfrm>
            <a:off x="4660900" y="1759359"/>
            <a:ext cx="4114800" cy="3101506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</a:pP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2FAC6F-EF38-48BA-860E-5A21249ABE98}"/>
              </a:ext>
            </a:extLst>
          </p:cNvPr>
          <p:cNvSpPr/>
          <p:nvPr/>
        </p:nvSpPr>
        <p:spPr>
          <a:xfrm>
            <a:off x="365760" y="1394399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Real Rainfall Data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E6A673-DE2C-4210-A54A-DC994611B17B}"/>
              </a:ext>
            </a:extLst>
          </p:cNvPr>
          <p:cNvSpPr/>
          <p:nvPr/>
        </p:nvSpPr>
        <p:spPr>
          <a:xfrm>
            <a:off x="4660900" y="1394399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Rainfall Data as a Dendrogram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96BC8BFB-0E3D-472B-BA07-1DD44E0CF5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3829777"/>
              </p:ext>
            </p:extLst>
          </p:nvPr>
        </p:nvGraphicFramePr>
        <p:xfrm>
          <a:off x="743136" y="2492487"/>
          <a:ext cx="3186200" cy="14833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5000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61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/>
                        <a:t>City</a:t>
                      </a:r>
                      <a:endParaRPr lang="en-US" sz="1800" kern="1200" dirty="0">
                        <a:solidFill>
                          <a:srgbClr val="FFFFFF"/>
                        </a:solidFill>
                        <a:latin typeface="+mj-lt"/>
                        <a:ea typeface="+mn-ea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Annual Rainfall</a:t>
                      </a:r>
                      <a:endParaRPr lang="en-US" sz="1800" dirty="0"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Portland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43.5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Boston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43.8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New Orleans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62.7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25" name="Group 24">
            <a:extLst>
              <a:ext uri="{FF2B5EF4-FFF2-40B4-BE49-F238E27FC236}">
                <a16:creationId xmlns:a16="http://schemas.microsoft.com/office/drawing/2014/main" id="{789388D9-5EAB-D246-9EC6-C9BE5E1C2257}"/>
              </a:ext>
            </a:extLst>
          </p:cNvPr>
          <p:cNvGrpSpPr/>
          <p:nvPr/>
        </p:nvGrpSpPr>
        <p:grpSpPr>
          <a:xfrm>
            <a:off x="5140012" y="1945780"/>
            <a:ext cx="2871119" cy="2930262"/>
            <a:chOff x="5846529" y="2604459"/>
            <a:chExt cx="2871119" cy="2930262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8DFF4E4-9A57-0048-B50F-EE5419962515}"/>
                </a:ext>
              </a:extLst>
            </p:cNvPr>
            <p:cNvSpPr txBox="1"/>
            <p:nvPr/>
          </p:nvSpPr>
          <p:spPr>
            <a:xfrm rot="5400000">
              <a:off x="6059898" y="4628170"/>
              <a:ext cx="54373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Boston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138C56-F3FE-934D-A759-B23EE5978559}"/>
                </a:ext>
              </a:extLst>
            </p:cNvPr>
            <p:cNvSpPr txBox="1"/>
            <p:nvPr/>
          </p:nvSpPr>
          <p:spPr>
            <a:xfrm rot="5400000">
              <a:off x="6994353" y="4700649"/>
              <a:ext cx="61427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Portland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BB8BA14-CAA0-D34C-AC09-C0A83693CB62}"/>
                </a:ext>
              </a:extLst>
            </p:cNvPr>
            <p:cNvSpPr txBox="1"/>
            <p:nvPr/>
          </p:nvSpPr>
          <p:spPr>
            <a:xfrm rot="5400000">
              <a:off x="8176474" y="4993548"/>
              <a:ext cx="85151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C2835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New Orleans</a:t>
              </a:r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A690FB7-D672-2849-A574-598972DB7D9C}"/>
                </a:ext>
              </a:extLst>
            </p:cNvPr>
            <p:cNvCxnSpPr>
              <a:stCxn id="38" idx="1"/>
            </p:cNvCxnSpPr>
            <p:nvPr/>
          </p:nvCxnSpPr>
          <p:spPr>
            <a:xfrm flipV="1">
              <a:off x="6331768" y="3544791"/>
              <a:ext cx="507132" cy="926926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6C63BB9-B609-C240-832D-8BAA1204E5AA}"/>
                </a:ext>
              </a:extLst>
            </p:cNvPr>
            <p:cNvCxnSpPr>
              <a:stCxn id="40" idx="1"/>
            </p:cNvCxnSpPr>
            <p:nvPr/>
          </p:nvCxnSpPr>
          <p:spPr>
            <a:xfrm flipH="1" flipV="1">
              <a:off x="6838904" y="3544792"/>
              <a:ext cx="462585" cy="964138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294D2C3-25F9-5742-8060-ACE4BEAB59CF}"/>
                </a:ext>
              </a:extLst>
            </p:cNvPr>
            <p:cNvCxnSpPr>
              <a:cxnSpLocks/>
              <a:stCxn id="41" idx="1"/>
            </p:cNvCxnSpPr>
            <p:nvPr/>
          </p:nvCxnSpPr>
          <p:spPr>
            <a:xfrm flipH="1" flipV="1">
              <a:off x="7477707" y="2730555"/>
              <a:ext cx="1124525" cy="1952652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23218C94-7FC9-4C49-A966-27AEE94EF3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1099" y="2735264"/>
              <a:ext cx="629667" cy="840243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9A33E78-9E87-3943-B874-031D3E9A4B77}"/>
                </a:ext>
              </a:extLst>
            </p:cNvPr>
            <p:cNvCxnSpPr/>
            <p:nvPr/>
          </p:nvCxnSpPr>
          <p:spPr>
            <a:xfrm flipV="1">
              <a:off x="5944228" y="2735264"/>
              <a:ext cx="0" cy="1880421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5A69358-8501-4F4F-9F2A-C35A7930C756}"/>
                </a:ext>
              </a:extLst>
            </p:cNvPr>
            <p:cNvCxnSpPr/>
            <p:nvPr/>
          </p:nvCxnSpPr>
          <p:spPr>
            <a:xfrm>
              <a:off x="5846529" y="273526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F0FB26EF-0BDE-4846-8CED-D867B4DCF006}"/>
                </a:ext>
              </a:extLst>
            </p:cNvPr>
            <p:cNvCxnSpPr/>
            <p:nvPr/>
          </p:nvCxnSpPr>
          <p:spPr>
            <a:xfrm>
              <a:off x="5846529" y="3550660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62D12AF-6C66-CE43-84E7-34327854A32B}"/>
                </a:ext>
              </a:extLst>
            </p:cNvPr>
            <p:cNvSpPr txBox="1"/>
            <p:nvPr/>
          </p:nvSpPr>
          <p:spPr>
            <a:xfrm>
              <a:off x="5953048" y="3413985"/>
              <a:ext cx="338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44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0E700BD-AC0C-C24C-890F-B88DD344BB0A}"/>
                </a:ext>
              </a:extLst>
            </p:cNvPr>
            <p:cNvSpPr txBox="1"/>
            <p:nvPr/>
          </p:nvSpPr>
          <p:spPr>
            <a:xfrm>
              <a:off x="5958588" y="2604459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63</a:t>
              </a:r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FDA39D3-C302-A745-B2DD-B9F905F7C7C9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BF7D8AF-7ED5-3D4E-A634-EAF6343251AE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436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7A3AE-BDC0-4CE0-9055-33C523331E09}" type="datetime1">
              <a:rPr lang="en-US" smtClean="0"/>
              <a:t>3/8/2022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97406C-DFBC-4F87-B64C-5BFAB29DF079}"/>
              </a:ext>
            </a:extLst>
          </p:cNvPr>
          <p:cNvSpPr/>
          <p:nvPr/>
        </p:nvSpPr>
        <p:spPr>
          <a:xfrm>
            <a:off x="4660900" y="1497176"/>
            <a:ext cx="4114800" cy="3317892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</a:pP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E6A673-DE2C-4210-A54A-DC994611B17B}"/>
              </a:ext>
            </a:extLst>
          </p:cNvPr>
          <p:cNvSpPr/>
          <p:nvPr/>
        </p:nvSpPr>
        <p:spPr>
          <a:xfrm>
            <a:off x="4660900" y="112817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Rainfall Data as a Dendrogram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67B539A-F57E-4022-A051-60008C85B04B}"/>
              </a:ext>
            </a:extLst>
          </p:cNvPr>
          <p:cNvSpPr/>
          <p:nvPr/>
        </p:nvSpPr>
        <p:spPr>
          <a:xfrm>
            <a:off x="365760" y="1493935"/>
            <a:ext cx="4114800" cy="3332708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7475" indent="-117475" defTabSz="457200">
              <a:buFont typeface="Arial"/>
              <a:buChar char="•"/>
            </a:pPr>
            <a:r>
              <a:rPr lang="en-US" dirty="0">
                <a:solidFill>
                  <a:prstClr val="black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Reduces information much like average is a reduction of many observations’ values</a:t>
            </a:r>
          </a:p>
          <a:p>
            <a:pPr marL="117475" indent="-117475" defTabSz="457200">
              <a:buFont typeface="Arial"/>
              <a:buChar char="•"/>
            </a:pPr>
            <a:endParaRPr lang="en-US" sz="1400" dirty="0">
              <a:solidFill>
                <a:prstClr val="black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117475" indent="-117475" defTabSz="457200">
              <a:buFont typeface="Arial"/>
              <a:buChar char="•"/>
            </a:pPr>
            <a:endParaRPr lang="en-US" sz="1400" dirty="0">
              <a:solidFill>
                <a:prstClr val="black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117475" indent="-117475" defTabSz="457200">
              <a:buFont typeface="Arial"/>
              <a:buChar char="•"/>
            </a:pPr>
            <a:r>
              <a:rPr lang="en-US" sz="1600" dirty="0">
                <a:solidFill>
                  <a:prstClr val="black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Word clusters emerge often showing related terms/phrases</a:t>
            </a:r>
          </a:p>
          <a:p>
            <a:pPr marL="117475" indent="-117475" defTabSz="457200">
              <a:buFont typeface="Arial"/>
              <a:buChar char="•"/>
            </a:pPr>
            <a:endParaRPr lang="en-US" sz="1400" dirty="0">
              <a:solidFill>
                <a:prstClr val="black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117475" indent="-117475" defTabSz="457200">
              <a:buFont typeface="Arial"/>
              <a:buChar char="•"/>
            </a:pPr>
            <a:r>
              <a:rPr lang="en-US" dirty="0">
                <a:solidFill>
                  <a:prstClr val="black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Term frequency is used to construct the word cluster.  Put another way, term A &amp; term B have similar freq. distances &amp; are considered a cluster</a:t>
            </a: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8A96B2-C9E8-4690-9E7E-137E9BECBA01}"/>
              </a:ext>
            </a:extLst>
          </p:cNvPr>
          <p:cNvSpPr/>
          <p:nvPr/>
        </p:nvSpPr>
        <p:spPr>
          <a:xfrm>
            <a:off x="365760" y="112817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Keep in Mind a Dendrogram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6CB3112-4419-9A4B-A135-3AC83385A5D6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CA79532-C888-7746-BE0F-02940614772F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037A5EC-66E4-C54D-8B2A-96A03BD38F30}"/>
              </a:ext>
            </a:extLst>
          </p:cNvPr>
          <p:cNvGrpSpPr/>
          <p:nvPr/>
        </p:nvGrpSpPr>
        <p:grpSpPr>
          <a:xfrm>
            <a:off x="5140012" y="1945780"/>
            <a:ext cx="2871119" cy="2930262"/>
            <a:chOff x="5846529" y="2604459"/>
            <a:chExt cx="2871119" cy="293026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E2AB092-6238-C24F-8A17-41C6E8828C58}"/>
                </a:ext>
              </a:extLst>
            </p:cNvPr>
            <p:cNvSpPr txBox="1"/>
            <p:nvPr/>
          </p:nvSpPr>
          <p:spPr>
            <a:xfrm rot="5400000">
              <a:off x="6059898" y="4628170"/>
              <a:ext cx="54373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Boston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6FB3590-B92B-7F4B-BA54-005A29F81AF9}"/>
                </a:ext>
              </a:extLst>
            </p:cNvPr>
            <p:cNvSpPr txBox="1"/>
            <p:nvPr/>
          </p:nvSpPr>
          <p:spPr>
            <a:xfrm rot="5400000">
              <a:off x="6994353" y="4700649"/>
              <a:ext cx="61427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Portland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C13866C-12D3-A445-89F7-7ED8F4148167}"/>
                </a:ext>
              </a:extLst>
            </p:cNvPr>
            <p:cNvSpPr txBox="1"/>
            <p:nvPr/>
          </p:nvSpPr>
          <p:spPr>
            <a:xfrm rot="5400000">
              <a:off x="8176474" y="4993548"/>
              <a:ext cx="85151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C2835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New Orleans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87DE56-2092-E64E-9361-43A5DAF36675}"/>
                </a:ext>
              </a:extLst>
            </p:cNvPr>
            <p:cNvCxnSpPr>
              <a:stCxn id="28" idx="1"/>
            </p:cNvCxnSpPr>
            <p:nvPr/>
          </p:nvCxnSpPr>
          <p:spPr>
            <a:xfrm flipV="1">
              <a:off x="6331768" y="3544791"/>
              <a:ext cx="507132" cy="926926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5685364-E208-D04D-BBF9-8833F93A7BD0}"/>
                </a:ext>
              </a:extLst>
            </p:cNvPr>
            <p:cNvCxnSpPr>
              <a:stCxn id="29" idx="1"/>
            </p:cNvCxnSpPr>
            <p:nvPr/>
          </p:nvCxnSpPr>
          <p:spPr>
            <a:xfrm flipH="1" flipV="1">
              <a:off x="6838904" y="3544792"/>
              <a:ext cx="462585" cy="964138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FCF2E82-10FA-AD42-9ECD-B076AF9B6977}"/>
                </a:ext>
              </a:extLst>
            </p:cNvPr>
            <p:cNvCxnSpPr>
              <a:cxnSpLocks/>
              <a:stCxn id="30" idx="1"/>
            </p:cNvCxnSpPr>
            <p:nvPr/>
          </p:nvCxnSpPr>
          <p:spPr>
            <a:xfrm flipH="1" flipV="1">
              <a:off x="7477707" y="2730555"/>
              <a:ext cx="1124525" cy="1952652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C0FB6CF-21E7-CC40-8406-2A8E1117D1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1099" y="2735264"/>
              <a:ext cx="629667" cy="840243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21F0FFA-5FE5-9441-9606-9CBC000AEC09}"/>
                </a:ext>
              </a:extLst>
            </p:cNvPr>
            <p:cNvCxnSpPr/>
            <p:nvPr/>
          </p:nvCxnSpPr>
          <p:spPr>
            <a:xfrm flipV="1">
              <a:off x="5944228" y="2735264"/>
              <a:ext cx="0" cy="1880421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C5266EE-E3E7-2745-A4D9-A083D4DEE3BB}"/>
                </a:ext>
              </a:extLst>
            </p:cNvPr>
            <p:cNvCxnSpPr/>
            <p:nvPr/>
          </p:nvCxnSpPr>
          <p:spPr>
            <a:xfrm>
              <a:off x="5846529" y="273526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E933B0-2B5B-604E-AE15-826AC2546CD5}"/>
                </a:ext>
              </a:extLst>
            </p:cNvPr>
            <p:cNvCxnSpPr/>
            <p:nvPr/>
          </p:nvCxnSpPr>
          <p:spPr>
            <a:xfrm>
              <a:off x="5846529" y="3550660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5547643C-5189-1248-B360-D4D69B5C6F5A}"/>
                </a:ext>
              </a:extLst>
            </p:cNvPr>
            <p:cNvSpPr txBox="1"/>
            <p:nvPr/>
          </p:nvSpPr>
          <p:spPr>
            <a:xfrm>
              <a:off x="5953048" y="3413985"/>
              <a:ext cx="338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44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4260080-A669-4340-BF7D-0214127907D8}"/>
                </a:ext>
              </a:extLst>
            </p:cNvPr>
            <p:cNvSpPr txBox="1"/>
            <p:nvPr/>
          </p:nvSpPr>
          <p:spPr>
            <a:xfrm>
              <a:off x="5958588" y="2604459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63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2181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656073"/>
            <a:ext cx="8118168" cy="3545855"/>
            <a:chOff x="-1520190" y="1128174"/>
            <a:chExt cx="8118168" cy="35458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317685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6BECC-C7A0-4158-8AE2-B4DAC2F16D21}" type="datetime1">
              <a:rPr lang="en-US" smtClean="0"/>
              <a:t>3/8/2022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367030" y="1220589"/>
            <a:ext cx="8409940" cy="33855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The default is to use the Euclidean distance although others i.e. Manhattan can be explored.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124" y="2914643"/>
            <a:ext cx="4632433" cy="139771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9D3EA9E-5A03-4B56-86D7-1344B3C9A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916" y="2109395"/>
            <a:ext cx="4162425" cy="619125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B9F767C-DF97-5943-92FA-8A95106F43ED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50739A6-1E40-ED48-BA8B-3D1D6B9C48E2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036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656073"/>
            <a:ext cx="8118168" cy="3545855"/>
            <a:chOff x="-1520190" y="1128174"/>
            <a:chExt cx="8118168" cy="35458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317685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F025-0999-4EF5-B641-9A17AF04FB6F}" type="datetime1">
              <a:rPr lang="en-US" smtClean="0"/>
              <a:t>3/8/2022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367030" y="1139566"/>
            <a:ext cx="8409940" cy="33855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The result is a symmetrical matrix of distances (1/2) is blank </a:t>
            </a:r>
            <a:r>
              <a:rPr lang="en-US" sz="1600" kern="1200" dirty="0" err="1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bc</a:t>
            </a:r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 redundant.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1" y="3130039"/>
            <a:ext cx="3245260" cy="979173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24A08-722D-4855-9D50-5EE001569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44" y="2113392"/>
            <a:ext cx="982217" cy="2168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F123A2-F53A-4863-9351-F8070A239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012" y="3203057"/>
            <a:ext cx="4329337" cy="83313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2D7C819-E267-4899-9936-3C1DF99DC1B8}"/>
              </a:ext>
            </a:extLst>
          </p:cNvPr>
          <p:cNvSpPr/>
          <p:nvPr/>
        </p:nvSpPr>
        <p:spPr>
          <a:xfrm rot="5400000">
            <a:off x="3695664" y="3500431"/>
            <a:ext cx="668594" cy="2261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D0429E-0DB9-F44C-A51A-C4CB99C7B896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E80E521-1591-714D-9589-3A72A64512A7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923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656073"/>
            <a:ext cx="8118168" cy="3545855"/>
            <a:chOff x="-1520190" y="1128174"/>
            <a:chExt cx="8118168" cy="35458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317685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0C87E-3FD0-4490-8335-98B5976BFABE}" type="datetime1">
              <a:rPr lang="en-US" smtClean="0"/>
              <a:t>3/8/2022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1" y="2363126"/>
            <a:ext cx="3245260" cy="979173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24A08-722D-4855-9D50-5EE001569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44" y="2113392"/>
            <a:ext cx="982217" cy="2168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F123A2-F53A-4863-9351-F8070A239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012" y="2436144"/>
            <a:ext cx="4329337" cy="83313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2D7C819-E267-4899-9936-3C1DF99DC1B8}"/>
              </a:ext>
            </a:extLst>
          </p:cNvPr>
          <p:cNvSpPr/>
          <p:nvPr/>
        </p:nvSpPr>
        <p:spPr>
          <a:xfrm rot="5400000">
            <a:off x="3695664" y="2733518"/>
            <a:ext cx="668594" cy="2261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C80CD4-B12A-46A0-A59F-9D79F8DCD3E9}"/>
              </a:ext>
            </a:extLst>
          </p:cNvPr>
          <p:cNvSpPr/>
          <p:nvPr/>
        </p:nvSpPr>
        <p:spPr>
          <a:xfrm>
            <a:off x="722671" y="3544887"/>
            <a:ext cx="659252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Tweet1: </a:t>
            </a:r>
            <a:r>
              <a:rPr lang="en-US" dirty="0"/>
              <a:t>“thealetrail” = 1; “lost” = 3; (3-1) = 2</a:t>
            </a:r>
          </a:p>
          <a:p>
            <a:r>
              <a:rPr lang="en-US" b="1" dirty="0"/>
              <a:t>Tweet2: </a:t>
            </a:r>
            <a:r>
              <a:rPr lang="en-US" dirty="0"/>
              <a:t>“</a:t>
            </a:r>
            <a:r>
              <a:rPr lang="en-US" dirty="0" err="1"/>
              <a:t>thealetrail</a:t>
            </a:r>
            <a:r>
              <a:rPr lang="en-US" dirty="0"/>
              <a:t>” = 0; “lost” = 0; (0-0) = 0</a:t>
            </a:r>
          </a:p>
          <a:p>
            <a:r>
              <a:rPr lang="en-US" b="1" dirty="0"/>
              <a:t>Tweet3</a:t>
            </a:r>
            <a:r>
              <a:rPr lang="en-US" dirty="0"/>
              <a:t>: “</a:t>
            </a:r>
            <a:r>
              <a:rPr lang="en-US" dirty="0" err="1"/>
              <a:t>thealetrail</a:t>
            </a:r>
            <a:r>
              <a:rPr lang="en-US" dirty="0"/>
              <a:t>” = 2; “lost” = 0; (2-0) = 2</a:t>
            </a:r>
          </a:p>
          <a:p>
            <a:endParaRPr lang="en-US" dirty="0"/>
          </a:p>
          <a:p>
            <a:r>
              <a:rPr lang="en-US" b="1" dirty="0"/>
              <a:t>Calculation:</a:t>
            </a:r>
          </a:p>
          <a:p>
            <a:r>
              <a:rPr lang="en-US" dirty="0"/>
              <a:t>sqrt(2) + </a:t>
            </a:r>
            <a:r>
              <a:rPr lang="en-US" dirty="0" err="1"/>
              <a:t>sqrt</a:t>
            </a:r>
            <a:r>
              <a:rPr lang="en-US" dirty="0"/>
              <a:t>(0) + </a:t>
            </a:r>
            <a:r>
              <a:rPr lang="en-US" dirty="0" err="1"/>
              <a:t>sqrt</a:t>
            </a:r>
            <a:r>
              <a:rPr lang="en-US" dirty="0"/>
              <a:t>(2) = 1.41 + 0 + 1.41 = 2.82</a:t>
            </a:r>
          </a:p>
        </p:txBody>
      </p:sp>
      <p:sp>
        <p:nvSpPr>
          <p:cNvPr id="7" name="Oval 6"/>
          <p:cNvSpPr/>
          <p:nvPr/>
        </p:nvSpPr>
        <p:spPr>
          <a:xfrm>
            <a:off x="7504387" y="2948151"/>
            <a:ext cx="1087821" cy="37837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Elbow Connector 15"/>
          <p:cNvCxnSpPr>
            <a:stCxn id="18" idx="6"/>
            <a:endCxn id="7" idx="4"/>
          </p:cNvCxnSpPr>
          <p:nvPr/>
        </p:nvCxnSpPr>
        <p:spPr>
          <a:xfrm flipV="1">
            <a:off x="5733394" y="3326524"/>
            <a:ext cx="2314904" cy="180778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4645573" y="4945117"/>
            <a:ext cx="1087821" cy="37837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633565-F1CC-DF4B-9485-44723125D6A7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A62B366-5247-614D-9006-EA3C97B49B82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7832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174293"/>
            <a:ext cx="8118168" cy="1804881"/>
            <a:chOff x="-1520190" y="1128174"/>
            <a:chExt cx="8118168" cy="180488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143587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AB487-C556-45E3-A5B7-8B2296AC824D}" type="datetime1">
              <a:rPr lang="en-US" smtClean="0"/>
              <a:t>3/8/2022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Neupane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1" y="1881346"/>
            <a:ext cx="3245260" cy="979173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24A08-722D-4855-9D50-5EE001569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44" y="1631612"/>
            <a:ext cx="982217" cy="2168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F123A2-F53A-4863-9351-F8070A239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012" y="1954364"/>
            <a:ext cx="4329337" cy="83313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2D7C819-E267-4899-9936-3C1DF99DC1B8}"/>
              </a:ext>
            </a:extLst>
          </p:cNvPr>
          <p:cNvSpPr/>
          <p:nvPr/>
        </p:nvSpPr>
        <p:spPr>
          <a:xfrm rot="5400000">
            <a:off x="3695664" y="2251738"/>
            <a:ext cx="668594" cy="2261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BCD855-1E9B-4B8E-8D79-CDE688C9C68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11"/>
          <a:stretch/>
        </p:blipFill>
        <p:spPr>
          <a:xfrm>
            <a:off x="555585" y="3861900"/>
            <a:ext cx="4665365" cy="23229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6013434-F25C-4C0C-ABE7-9D1E05E859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2244" y="3386468"/>
            <a:ext cx="2095500" cy="40957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512380" y="3026243"/>
            <a:ext cx="8119241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4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Lost luggage has low distances meaning they are together a lot.  Thus lower is smaller distances.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642B56F-A3AE-2742-B515-9726F1A3E0D0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A9222EE-290D-434B-8DC4-5204184D7E69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B8CC223-FEE8-4103-90AC-A6CC1BDF351C}"/>
              </a:ext>
            </a:extLst>
          </p:cNvPr>
          <p:cNvSpPr/>
          <p:nvPr/>
        </p:nvSpPr>
        <p:spPr>
          <a:xfrm>
            <a:off x="512916" y="3356658"/>
            <a:ext cx="8118168" cy="2847372"/>
          </a:xfrm>
          <a:prstGeom prst="rect">
            <a:avLst/>
          </a:prstGeom>
          <a:noFill/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defTabSz="457200"/>
            <a:endParaRPr lang="en-US" sz="1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93001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5901</TotalTime>
  <Words>585</Words>
  <Application>Microsoft Office PowerPoint</Application>
  <PresentationFormat>On-screen Show (4:3)</PresentationFormat>
  <Paragraphs>144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Arial Unicode MS</vt:lpstr>
      <vt:lpstr>Calibri</vt:lpstr>
      <vt:lpstr>Calibri Light</vt:lpstr>
      <vt:lpstr>Consolas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Distance Matrix</vt:lpstr>
      <vt:lpstr>Distance Matrix</vt:lpstr>
      <vt:lpstr>Distance Matrix</vt:lpstr>
      <vt:lpstr>Distance Matrix</vt:lpstr>
      <vt:lpstr>Open C_Dendrograms_WordNetworks.R</vt:lpstr>
      <vt:lpstr>Words as association networks</vt:lpstr>
      <vt:lpstr>Networks…for people</vt:lpstr>
      <vt:lpstr>Networks…for words</vt:lpstr>
      <vt:lpstr>Word Networks…Social Network Analysis</vt:lpstr>
      <vt:lpstr>Word cloud of Term Associations</vt:lpstr>
    </vt:vector>
  </TitlesOfParts>
  <Company>Liberty Mutual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Kwartler, Edward</dc:creator>
  <cp:lastModifiedBy>Bikalpa Neupane</cp:lastModifiedBy>
  <cp:revision>341</cp:revision>
  <dcterms:created xsi:type="dcterms:W3CDTF">2018-05-23T17:24:59Z</dcterms:created>
  <dcterms:modified xsi:type="dcterms:W3CDTF">2022-03-08T22:00:58Z</dcterms:modified>
</cp:coreProperties>
</file>

<file path=docProps/thumbnail.jpeg>
</file>